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0" r:id="rId6"/>
    <p:sldId id="262" r:id="rId7"/>
  </p:sldIdLst>
  <p:sldSz cx="9906000" cy="6858000" type="A4"/>
  <p:notesSz cx="6858000" cy="9144000"/>
  <p:embeddedFontLst>
    <p:embeddedFont>
      <p:font typeface="Cairo" panose="00000500000000000000" pitchFamily="2" charset="-78"/>
      <p:regular r:id="rId10"/>
      <p:bold r:id="rId11"/>
      <p:italic r:id="rId12"/>
    </p:embeddedFont>
    <p:embeddedFont>
      <p:font typeface="Cairo SemiBold" panose="00000700000000000000" pitchFamily="2" charset="-78"/>
      <p:bold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9" orient="horz" pos="2160" userDrawn="1">
          <p15:clr>
            <a:srgbClr val="A4A3A4"/>
          </p15:clr>
        </p15:guide>
        <p15:guide id="31" pos="3120" userDrawn="1">
          <p15:clr>
            <a:srgbClr val="A4A3A4"/>
          </p15:clr>
        </p15:guide>
        <p15:guide id="32" orient="horz" pos="1321" userDrawn="1">
          <p15:clr>
            <a:srgbClr val="A4A3A4"/>
          </p15:clr>
        </p15:guide>
        <p15:guide id="33" pos="25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F2"/>
    <a:srgbClr val="CCFFCC"/>
    <a:srgbClr val="BE2D78"/>
    <a:srgbClr val="73A00F"/>
    <a:srgbClr val="002D6E"/>
    <a:srgbClr val="FFFFFF"/>
    <a:srgbClr val="FF6400"/>
    <a:srgbClr val="F54373"/>
    <a:srgbClr val="46BCAF"/>
    <a:srgbClr val="46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B22E6-9889-4DBA-BDA2-E7C66051AC33}" v="22" dt="2024-04-26T10:49:10.534"/>
    <p1510:client id="{F8502C5D-97D4-4B61-9386-DCB832388F03}" v="5" dt="2024-04-26T10:53:08.98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2982" autoAdjust="0"/>
  </p:normalViewPr>
  <p:slideViewPr>
    <p:cSldViewPr snapToGrid="0">
      <p:cViewPr varScale="1">
        <p:scale>
          <a:sx n="62" d="100"/>
          <a:sy n="62" d="100"/>
        </p:scale>
        <p:origin x="468" y="28"/>
      </p:cViewPr>
      <p:guideLst>
        <p:guide orient="horz" pos="2160"/>
        <p:guide pos="3120"/>
        <p:guide orient="horz" pos="1321"/>
        <p:guide pos="25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8FC82-8CF5-402F-814B-F01E8195E1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0AB14-1B6B-406F-8C37-2D18D0A401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9D9E-EEAF-404B-B1E5-805869E5AE7D}" type="datetimeFigureOut">
              <a:rPr lang="fi-FI" sz="800" smtClean="0"/>
              <a:t>6.5.2024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48E8F-615A-4B62-A591-6AA89BCD33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5AD42-8323-4244-A638-6E67DADF5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FA8-7D3F-4B49-B5FB-C938D82F0A6B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4479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503E778-04E1-49C9-8BDF-AF1D475C8E8F}" type="datetimeFigureOut">
              <a:rPr lang="fi-FI" smtClean="0"/>
              <a:pPr/>
              <a:t>6.5.2024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2404538-4F56-419C-8C03-CC4871F834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2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E68EF-FAB1-451E-9209-E6701A392E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8950" y="830385"/>
            <a:ext cx="7722797" cy="864641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  <a:endParaRPr lang="en-GB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1D48D-2EB5-493E-9759-6D00D96E5814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pic>
        <p:nvPicPr>
          <p:cNvPr id="4" name="Bildobjekt 3" descr="En bild som visar logotyp&#10;&#10;Automatiskt genererad beskrivning">
            <a:extLst>
              <a:ext uri="{FF2B5EF4-FFF2-40B4-BE49-F238E27FC236}">
                <a16:creationId xmlns:a16="http://schemas.microsoft.com/office/drawing/2014/main" id="{EC7E88A3-BB3A-CFE6-5983-66FE14755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17" y="13829"/>
            <a:ext cx="1878976" cy="9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46B3AD7-BB4E-A387-A6A2-D05C7A9D440B}"/>
              </a:ext>
            </a:extLst>
          </p:cNvPr>
          <p:cNvSpPr/>
          <p:nvPr userDrawn="1"/>
        </p:nvSpPr>
        <p:spPr>
          <a:xfrm>
            <a:off x="-12007" y="-3196"/>
            <a:ext cx="9906000" cy="6858000"/>
          </a:xfrm>
          <a:prstGeom prst="rect">
            <a:avLst/>
          </a:prstGeom>
          <a:solidFill>
            <a:srgbClr val="FF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E68EF-FAB1-451E-9209-E6701A392E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8950" y="830385"/>
            <a:ext cx="7722797" cy="864641"/>
          </a:xfrm>
          <a:prstGeom prst="rect">
            <a:avLst/>
          </a:prstGeom>
        </p:spPr>
        <p:txBody>
          <a:bodyPr/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1D48D-2EB5-493E-9759-6D00D96E5814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pic>
        <p:nvPicPr>
          <p:cNvPr id="8" name="Bildobjekt 7" descr="En bild som visar logotyp&#10;&#10;Automatiskt genererad beskrivning">
            <a:extLst>
              <a:ext uri="{FF2B5EF4-FFF2-40B4-BE49-F238E27FC236}">
                <a16:creationId xmlns:a16="http://schemas.microsoft.com/office/drawing/2014/main" id="{83EDA62B-8CC8-F5CA-22AA-1834546AB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17" y="13829"/>
            <a:ext cx="1878976" cy="9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E870A7-6AE1-4D42-A242-470FA3F4220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8950" y="830385"/>
            <a:ext cx="8964613" cy="583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920237-6EB2-4AB3-8E9C-6ED008DC69D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88950" y="1628769"/>
            <a:ext cx="8074422" cy="4537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  <a:endParaRPr lang="en-GB" noProof="0" dirty="0"/>
          </a:p>
        </p:txBody>
      </p:sp>
      <p:sp>
        <p:nvSpPr>
          <p:cNvPr id="9" name="(c)" hidden="1">
            <a:extLst>
              <a:ext uri="{FF2B5EF4-FFF2-40B4-BE49-F238E27FC236}">
                <a16:creationId xmlns:a16="http://schemas.microsoft.com/office/drawing/2014/main" id="{9EE8894D-6A35-46B7-B4A0-1760976816F6}"/>
              </a:ext>
            </a:extLst>
          </p:cNvPr>
          <p:cNvSpPr txBox="1"/>
          <p:nvPr/>
        </p:nvSpPr>
        <p:spPr>
          <a:xfrm>
            <a:off x="9688952" y="6891795"/>
            <a:ext cx="211596" cy="309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1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1" baseline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01" baseline="0" err="1">
                <a:solidFill>
                  <a:schemeClr val="bg1"/>
                </a:solidFill>
                <a:latin typeface="+mn-lt"/>
              </a:rPr>
              <a:t>caverion</a:t>
            </a:r>
            <a:endParaRPr lang="en-GB" sz="201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>
            <a:extLst>
              <a:ext uri="{FF2B5EF4-FFF2-40B4-BE49-F238E27FC236}">
                <a16:creationId xmlns:a16="http://schemas.microsoft.com/office/drawing/2014/main" id="{527DC4CF-E942-4301-AE5D-0EA271BE5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48962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1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2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81" indent="-269881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5002" indent="-263532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801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3295" indent="-268295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3176" indent="-269881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40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43059" indent="-269881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14529" indent="-271470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84410" indent="-269881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54291" indent="-269881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7823" indent="-263532" algn="l" defTabSz="914423" rtl="0" eaLnBrk="1" latinLnBrk="0" hangingPunct="1">
        <a:lnSpc>
          <a:spcPct val="100000"/>
        </a:lnSpc>
        <a:spcBef>
          <a:spcPts val="400"/>
        </a:spcBef>
        <a:buClrTx/>
        <a:buFont typeface="Cairo" panose="00000500000000000000" pitchFamily="2" charset="-78"/>
        <a:buChar char="﴿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08" userDrawn="1">
          <p15:clr>
            <a:srgbClr val="F26B43"/>
          </p15:clr>
        </p15:guide>
        <p15:guide id="5" pos="5955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3688C90D-26CD-F227-ABC1-0F7B50FF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Platshållare för innehåll 11" descr="En bild som visar byggnad, person, inomhus, golv&#10;&#10;Automatiskt genererad beskrivning">
            <a:extLst>
              <a:ext uri="{FF2B5EF4-FFF2-40B4-BE49-F238E27FC236}">
                <a16:creationId xmlns:a16="http://schemas.microsoft.com/office/drawing/2014/main" id="{C406C3C2-3921-0550-1132-B018BD5BD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8"/>
          <a:stretch/>
        </p:blipFill>
        <p:spPr>
          <a:xfrm>
            <a:off x="0" y="-16959"/>
            <a:ext cx="9906000" cy="6874959"/>
          </a:xfr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A52FEE8-79DD-E11D-1F98-E84F395B3961}"/>
              </a:ext>
            </a:extLst>
          </p:cNvPr>
          <p:cNvSpPr/>
          <p:nvPr/>
        </p:nvSpPr>
        <p:spPr>
          <a:xfrm>
            <a:off x="-1" y="5411967"/>
            <a:ext cx="7703819" cy="981724"/>
          </a:xfrm>
          <a:prstGeom prst="rect">
            <a:avLst/>
          </a:prstGeom>
          <a:solidFill>
            <a:srgbClr val="FFF5F2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F0EF2B1-12A1-ED30-AF06-51EDC9797C34}"/>
              </a:ext>
            </a:extLst>
          </p:cNvPr>
          <p:cNvSpPr txBox="1">
            <a:spLocks/>
          </p:cNvSpPr>
          <p:nvPr/>
        </p:nvSpPr>
        <p:spPr bwMode="gray">
          <a:xfrm>
            <a:off x="915988" y="5504133"/>
            <a:ext cx="8012112" cy="9817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2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iro" panose="00000500000000000000" pitchFamily="2" charset="-78"/>
                <a:cs typeface="Cairo" panose="00000500000000000000" pitchFamily="2" charset="-78"/>
              </a:rPr>
              <a:t>Appendix Caverion Sweden</a:t>
            </a:r>
            <a:br>
              <a:rPr lang="en-GB" dirty="0"/>
            </a:br>
            <a:r>
              <a:rPr lang="en-GB" dirty="0"/>
              <a:t>Caverion group Sustainability Report 2023 </a:t>
            </a:r>
          </a:p>
        </p:txBody>
      </p:sp>
      <p:pic>
        <p:nvPicPr>
          <p:cNvPr id="17" name="Bildobjekt 16" descr="En bild som visar logotyp&#10;&#10;Automatiskt genererad beskrivning">
            <a:extLst>
              <a:ext uri="{FF2B5EF4-FFF2-40B4-BE49-F238E27FC236}">
                <a16:creationId xmlns:a16="http://schemas.microsoft.com/office/drawing/2014/main" id="{D5BAB896-A79B-288B-2456-0D04E3B1E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0" y="32031"/>
            <a:ext cx="2668774" cy="13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F4DD74-F8B9-FE99-4D64-CC777969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Caverion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r>
              <a:rPr lang="sv-SE" dirty="0"/>
              <a:t> KPIs – Sweden status</a:t>
            </a:r>
          </a:p>
        </p:txBody>
      </p:sp>
      <p:graphicFrame>
        <p:nvGraphicFramePr>
          <p:cNvPr id="4" name="Taulukko 11">
            <a:extLst>
              <a:ext uri="{FF2B5EF4-FFF2-40B4-BE49-F238E27FC236}">
                <a16:creationId xmlns:a16="http://schemas.microsoft.com/office/drawing/2014/main" id="{F8E3CF6E-A0A4-CB16-3CF3-B4A40C74D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30430"/>
              </p:ext>
            </p:extLst>
          </p:nvPr>
        </p:nvGraphicFramePr>
        <p:xfrm>
          <a:off x="488950" y="1602768"/>
          <a:ext cx="8964612" cy="487791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6693">
                  <a:extLst>
                    <a:ext uri="{9D8B030D-6E8A-4147-A177-3AD203B41FA5}">
                      <a16:colId xmlns:a16="http://schemas.microsoft.com/office/drawing/2014/main" val="1465881764"/>
                    </a:ext>
                  </a:extLst>
                </a:gridCol>
                <a:gridCol w="1384032">
                  <a:extLst>
                    <a:ext uri="{9D8B030D-6E8A-4147-A177-3AD203B41FA5}">
                      <a16:colId xmlns:a16="http://schemas.microsoft.com/office/drawing/2014/main" val="239159654"/>
                    </a:ext>
                  </a:extLst>
                </a:gridCol>
                <a:gridCol w="2371010">
                  <a:extLst>
                    <a:ext uri="{9D8B030D-6E8A-4147-A177-3AD203B41FA5}">
                      <a16:colId xmlns:a16="http://schemas.microsoft.com/office/drawing/2014/main" val="4020966267"/>
                    </a:ext>
                  </a:extLst>
                </a:gridCol>
                <a:gridCol w="2835235">
                  <a:extLst>
                    <a:ext uri="{9D8B030D-6E8A-4147-A177-3AD203B41FA5}">
                      <a16:colId xmlns:a16="http://schemas.microsoft.com/office/drawing/2014/main" val="2358187368"/>
                    </a:ext>
                  </a:extLst>
                </a:gridCol>
                <a:gridCol w="633821">
                  <a:extLst>
                    <a:ext uri="{9D8B030D-6E8A-4147-A177-3AD203B41FA5}">
                      <a16:colId xmlns:a16="http://schemas.microsoft.com/office/drawing/2014/main" val="3370354850"/>
                    </a:ext>
                  </a:extLst>
                </a:gridCol>
                <a:gridCol w="633821">
                  <a:extLst>
                    <a:ext uri="{9D8B030D-6E8A-4147-A177-3AD203B41FA5}">
                      <a16:colId xmlns:a16="http://schemas.microsoft.com/office/drawing/2014/main" val="959297123"/>
                    </a:ext>
                  </a:extLst>
                </a:gridCol>
              </a:tblGrid>
              <a:tr h="364428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Focus area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1100" b="1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effectLst/>
                        </a:rPr>
                        <a:t>KPI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1100" b="1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Definition of KPI</a:t>
                      </a:r>
                      <a:endParaRPr lang="fi-FI" sz="1100" b="1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</a:rPr>
                        <a:t>Actions</a:t>
                      </a:r>
                      <a:endParaRPr lang="fi-FI" sz="1100" b="1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fi-FI" sz="1100" b="1" dirty="0">
                          <a:solidFill>
                            <a:srgbClr val="002060"/>
                          </a:solidFill>
                          <a:effectLst/>
                        </a:rPr>
                        <a:t>Sweden </a:t>
                      </a:r>
                      <a:br>
                        <a:rPr lang="fi-FI" sz="11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fi-FI" sz="1100" b="1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fi-FI" sz="1100" b="1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rgbClr val="002060"/>
                          </a:solidFill>
                          <a:effectLst/>
                        </a:rPr>
                        <a:t>Sweden </a:t>
                      </a:r>
                      <a:br>
                        <a:rPr lang="fi-FI" sz="11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fi-FI" sz="1100" b="1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fi-FI" sz="1100" b="1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16623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Decreasing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Caverion´s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footprint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Total carbon footprint defined and measured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The material Scope 1-3 emission categories defined. All emissions from those material categories measured.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We continued improving Scope 1-2 measurements. Scope 3 categories defined and improved measurements on total Scope 3 emissions.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  <a:tabLst>
                          <a:tab pos="595630" algn="l"/>
                        </a:tabLs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  <a:tabLst>
                          <a:tab pos="595630" algn="l"/>
                        </a:tabLs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67082"/>
                  </a:ext>
                </a:extLst>
              </a:tr>
              <a:tr h="510073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Increasing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Caverion´s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handprint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Five times carbon handprint over footprint (Scope 1-2)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offering´s carbon savings for customers and society in relation to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own Scope 1-2 carbon emissions.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We expanded carbon emission calculations for our positive handprint offering. Simultaneously aimed to decrease our own carbon footprint (Scope 1-2). 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4X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4X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04617"/>
                  </a:ext>
                </a:extLst>
              </a:tr>
              <a:tr h="650704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Increasing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Caverion´s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handprint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Our offering has a defined carbon handprint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offering which has a relevant positive carbon handprint defined. All of that offering is measured with its CO2 savings for customers and society.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We collaborated with key suppliers and engaged customers to development offering and handprint measurements.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25%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25%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48046"/>
                  </a:ext>
                </a:extLst>
              </a:tr>
              <a:tr h="404599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>
                          <a:solidFill>
                            <a:srgbClr val="002060"/>
                          </a:solidFill>
                          <a:effectLst/>
                        </a:rPr>
                        <a:t>Caring for our people</a:t>
                      </a:r>
                      <a:r>
                        <a:rPr lang="en-US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>
                          <a:solidFill>
                            <a:srgbClr val="002060"/>
                          </a:solidFill>
                          <a:effectLst/>
                        </a:rPr>
                        <a:t>Lost Time Injury Frequency Rate (LTIFR)</a:t>
                      </a:r>
                      <a:r>
                        <a:rPr lang="en-US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>
                          <a:solidFill>
                            <a:srgbClr val="002060"/>
                          </a:solidFill>
                          <a:effectLst/>
                        </a:rPr>
                        <a:t>LTIFR refers to the amount or number of lost time injuries per 1,000,000 hours worked.</a:t>
                      </a:r>
                      <a:endParaRPr lang="fi-FI" sz="80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We invested in systematic safety work and strong proactive measures in safety.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5,2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4,2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13050"/>
                  </a:ext>
                </a:extLst>
              </a:tr>
              <a:tr h="404599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Caring for our people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Share of female employees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Share of female employees.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We created a plan for longer term activities, started building awareness and local specific actions.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9,6%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10,0%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05866"/>
                  </a:ext>
                </a:extLst>
              </a:tr>
              <a:tr h="650704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>
                          <a:solidFill>
                            <a:srgbClr val="002060"/>
                          </a:solidFill>
                          <a:effectLst/>
                        </a:rPr>
                        <a:t>Caring for our people</a:t>
                      </a:r>
                      <a:r>
                        <a:rPr lang="en-US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>
                          <a:solidFill>
                            <a:srgbClr val="002060"/>
                          </a:solidFill>
                          <a:effectLst/>
                        </a:rPr>
                        <a:t>All employees trained in sustainability</a:t>
                      </a:r>
                      <a:r>
                        <a:rPr lang="en-US" sz="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Number of employees (excl. temporary, inactive, 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etc. employees) who have conducted Sustainability eLearning. 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Our sustainability eLearning was launched in 2022.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67%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93%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25231"/>
                  </a:ext>
                </a:extLst>
              </a:tr>
              <a:tr h="510073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Ensuring sustainable value chain operations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Supplier Code of Conduct (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SCoC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) sign-off rate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Share of purchase volume of suppliers who have approved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SCoC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or who have a CoC/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SCoC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which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has approved.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We follow-up on each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Caverion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 division to increase the sign-off rate of </a:t>
                      </a:r>
                      <a:r>
                        <a:rPr lang="en-GB" sz="800" dirty="0" err="1">
                          <a:solidFill>
                            <a:srgbClr val="002060"/>
                          </a:solidFill>
                          <a:effectLst/>
                        </a:rPr>
                        <a:t>SCoC</a:t>
                      </a: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60,8%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71,4%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05763"/>
                  </a:ext>
                </a:extLst>
              </a:tr>
              <a:tr h="459189"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Ensuring sustainable value chain operations</a:t>
                      </a: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All tender requests include sustainability criteria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GB" sz="800" dirty="0">
                          <a:solidFill>
                            <a:srgbClr val="002060"/>
                          </a:solidFill>
                          <a:effectLst/>
                        </a:rPr>
                        <a:t>Sustainability criteria for tender requests defined. Include sustainability criteria in all the major tender requests. 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en-US" sz="800" dirty="0">
                          <a:solidFill>
                            <a:srgbClr val="002060"/>
                          </a:solidFill>
                          <a:effectLst/>
                        </a:rPr>
                        <a:t>We held sustainability discussions with chosen key suppliers during 2022. 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fi-FI" sz="800" dirty="0">
                        <a:solidFill>
                          <a:srgbClr val="002060"/>
                        </a:solidFill>
                        <a:effectLst/>
                        <a:latin typeface="Cairo" panose="00000500000000000000" pitchFamily="2" charset="-78"/>
                        <a:ea typeface="Cairo" panose="00000500000000000000" pitchFamily="2" charset="-78"/>
                        <a:cs typeface="Cairo" panose="00000500000000000000" pitchFamily="2" charset="-78"/>
                      </a:endParaRP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900"/>
                        </a:lnSpc>
                        <a:spcAft>
                          <a:spcPts val="1200"/>
                        </a:spcAft>
                      </a:pPr>
                      <a:r>
                        <a:rPr lang="fi-FI" sz="800" dirty="0">
                          <a:solidFill>
                            <a:srgbClr val="002060"/>
                          </a:solidFill>
                          <a:effectLst/>
                          <a:latin typeface="Cairo" panose="00000500000000000000" pitchFamily="2" charset="-78"/>
                          <a:ea typeface="Cairo" panose="00000500000000000000" pitchFamily="2" charset="-78"/>
                          <a:cs typeface="Cairo" panose="00000500000000000000" pitchFamily="2" charset="-78"/>
                        </a:rPr>
                        <a:t>-</a:t>
                      </a:r>
                    </a:p>
                  </a:txBody>
                  <a:tcPr marL="108000" marR="36000" marT="104928" marB="104928">
                    <a:lnT w="1270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7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D3DBF-E5A1-6EEC-B94D-582694C8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Caverion Sweden </a:t>
            </a:r>
            <a:r>
              <a:rPr lang="sv-SE" dirty="0" err="1"/>
              <a:t>carbon</a:t>
            </a:r>
            <a:r>
              <a:rPr lang="sv-SE" dirty="0"/>
              <a:t> </a:t>
            </a:r>
            <a:r>
              <a:rPr lang="sv-SE" dirty="0" err="1"/>
              <a:t>footprint</a:t>
            </a:r>
            <a:r>
              <a:rPr lang="sv-SE" dirty="0"/>
              <a:t> 2023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DCF7232-E830-148D-9864-3452D095C1B8}"/>
              </a:ext>
            </a:extLst>
          </p:cNvPr>
          <p:cNvSpPr txBox="1"/>
          <p:nvPr/>
        </p:nvSpPr>
        <p:spPr>
          <a:xfrm>
            <a:off x="93133" y="4044347"/>
            <a:ext cx="9279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i="1" dirty="0">
                <a:solidFill>
                  <a:schemeClr val="accent1"/>
                </a:solidFill>
              </a:rPr>
              <a:t>* </a:t>
            </a:r>
            <a:r>
              <a:rPr lang="sv-SE" sz="1050" i="1" dirty="0" err="1">
                <a:solidFill>
                  <a:schemeClr val="accent1"/>
                </a:solidFill>
              </a:rPr>
              <a:t>Calculation</a:t>
            </a:r>
            <a:r>
              <a:rPr lang="sv-SE" sz="1050" i="1" dirty="0">
                <a:solidFill>
                  <a:schemeClr val="accent1"/>
                </a:solidFill>
              </a:rPr>
              <a:t> </a:t>
            </a:r>
            <a:r>
              <a:rPr lang="sv-SE" sz="1050" i="1" dirty="0" err="1">
                <a:solidFill>
                  <a:schemeClr val="accent1"/>
                </a:solidFill>
              </a:rPr>
              <a:t>methods</a:t>
            </a:r>
            <a:r>
              <a:rPr lang="sv-SE" sz="1050" i="1" dirty="0">
                <a:solidFill>
                  <a:schemeClr val="accent1"/>
                </a:solidFill>
              </a:rPr>
              <a:t> </a:t>
            </a:r>
            <a:r>
              <a:rPr lang="sv-SE" sz="1050" i="1" dirty="0" err="1">
                <a:solidFill>
                  <a:schemeClr val="accent1"/>
                </a:solidFill>
              </a:rPr>
              <a:t>have</a:t>
            </a:r>
            <a:r>
              <a:rPr lang="sv-SE" sz="1050" i="1" dirty="0">
                <a:solidFill>
                  <a:schemeClr val="accent1"/>
                </a:solidFill>
              </a:rPr>
              <a:t> </a:t>
            </a:r>
            <a:r>
              <a:rPr lang="sv-SE" sz="1050" i="1" dirty="0" err="1">
                <a:solidFill>
                  <a:schemeClr val="accent1"/>
                </a:solidFill>
              </a:rPr>
              <a:t>improved</a:t>
            </a:r>
            <a:r>
              <a:rPr lang="sv-SE" sz="1050" i="1" dirty="0">
                <a:solidFill>
                  <a:schemeClr val="accent1"/>
                </a:solidFill>
              </a:rPr>
              <a:t> in </a:t>
            </a:r>
            <a:r>
              <a:rPr lang="sv-SE" sz="1050" i="1" dirty="0" err="1">
                <a:solidFill>
                  <a:schemeClr val="accent1"/>
                </a:solidFill>
              </a:rPr>
              <a:t>year</a:t>
            </a:r>
            <a:r>
              <a:rPr lang="sv-SE" sz="1050" i="1" dirty="0">
                <a:solidFill>
                  <a:schemeClr val="accent1"/>
                </a:solidFill>
              </a:rPr>
              <a:t> 2023 for </a:t>
            </a:r>
            <a:r>
              <a:rPr lang="sv-SE" sz="1050" i="1" dirty="0" err="1">
                <a:solidFill>
                  <a:schemeClr val="accent1"/>
                </a:solidFill>
              </a:rPr>
              <a:t>Scope</a:t>
            </a:r>
            <a:r>
              <a:rPr lang="sv-SE" sz="1050" i="1" dirty="0">
                <a:solidFill>
                  <a:schemeClr val="accent1"/>
                </a:solidFill>
              </a:rPr>
              <a:t> 2 and 3. Back </a:t>
            </a:r>
            <a:r>
              <a:rPr lang="sv-SE" sz="1050" i="1" dirty="0" err="1">
                <a:solidFill>
                  <a:schemeClr val="accent1"/>
                </a:solidFill>
              </a:rPr>
              <a:t>calculating</a:t>
            </a:r>
            <a:r>
              <a:rPr lang="sv-SE" sz="1050" i="1" dirty="0">
                <a:solidFill>
                  <a:schemeClr val="accent1"/>
                </a:solidFill>
              </a:rPr>
              <a:t> for </a:t>
            </a:r>
            <a:r>
              <a:rPr lang="sv-SE" sz="1050" i="1" dirty="0" err="1">
                <a:solidFill>
                  <a:schemeClr val="accent1"/>
                </a:solidFill>
              </a:rPr>
              <a:t>previous</a:t>
            </a:r>
            <a:r>
              <a:rPr lang="sv-SE" sz="1050" i="1" dirty="0">
                <a:solidFill>
                  <a:schemeClr val="accent1"/>
                </a:solidFill>
              </a:rPr>
              <a:t> </a:t>
            </a:r>
            <a:r>
              <a:rPr lang="sv-SE" sz="1050" i="1" dirty="0" err="1">
                <a:solidFill>
                  <a:schemeClr val="accent1"/>
                </a:solidFill>
              </a:rPr>
              <a:t>years</a:t>
            </a:r>
            <a:r>
              <a:rPr lang="sv-SE" sz="1050" i="1" dirty="0">
                <a:solidFill>
                  <a:schemeClr val="accent1"/>
                </a:solidFill>
              </a:rPr>
              <a:t> not </a:t>
            </a:r>
            <a:r>
              <a:rPr lang="sv-SE" sz="1050" i="1" dirty="0" err="1">
                <a:solidFill>
                  <a:schemeClr val="accent1"/>
                </a:solidFill>
              </a:rPr>
              <a:t>possible</a:t>
            </a:r>
            <a:r>
              <a:rPr lang="sv-SE" sz="1050" i="1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4" name="Picture 2" descr="kuva">
            <a:extLst>
              <a:ext uri="{FF2B5EF4-FFF2-40B4-BE49-F238E27FC236}">
                <a16:creationId xmlns:a16="http://schemas.microsoft.com/office/drawing/2014/main" id="{A9525DFE-98C3-C137-1C0C-65A32C21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526"/>
            <a:ext cx="9912748" cy="21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590592A-394D-129D-153D-07239D92F8A7}"/>
              </a:ext>
            </a:extLst>
          </p:cNvPr>
          <p:cNvSpPr txBox="1"/>
          <p:nvPr/>
        </p:nvSpPr>
        <p:spPr>
          <a:xfrm>
            <a:off x="8144933" y="1991906"/>
            <a:ext cx="41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*</a:t>
            </a:r>
          </a:p>
        </p:txBody>
      </p:sp>
      <p:pic>
        <p:nvPicPr>
          <p:cNvPr id="6" name="Bildobjekt 5" descr="En bild som visar utomhus, träd, himmel, fönster&#10;&#10;Automatiskt genererad beskrivning">
            <a:extLst>
              <a:ext uri="{FF2B5EF4-FFF2-40B4-BE49-F238E27FC236}">
                <a16:creationId xmlns:a16="http://schemas.microsoft.com/office/drawing/2014/main" id="{523B04B1-0D09-334F-8182-D6D3FFCAB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0" b="7615"/>
          <a:stretch/>
        </p:blipFill>
        <p:spPr>
          <a:xfrm>
            <a:off x="-30822" y="4480754"/>
            <a:ext cx="9906000" cy="25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averion">
  <a:themeElements>
    <a:clrScheme name="CAVERION final">
      <a:dk1>
        <a:srgbClr val="000000"/>
      </a:dk1>
      <a:lt1>
        <a:srgbClr val="FFFFFF"/>
      </a:lt1>
      <a:dk2>
        <a:srgbClr val="008F3C"/>
      </a:dk2>
      <a:lt2>
        <a:srgbClr val="FFF5F2"/>
      </a:lt2>
      <a:accent1>
        <a:srgbClr val="002D6E"/>
      </a:accent1>
      <a:accent2>
        <a:srgbClr val="0073BE"/>
      </a:accent2>
      <a:accent3>
        <a:srgbClr val="46BCAF"/>
      </a:accent3>
      <a:accent4>
        <a:srgbClr val="B4D200"/>
      </a:accent4>
      <a:accent5>
        <a:srgbClr val="FF9D00"/>
      </a:accent5>
      <a:accent6>
        <a:srgbClr val="F54373"/>
      </a:accent6>
      <a:hlink>
        <a:srgbClr val="002D6E"/>
      </a:hlink>
      <a:folHlink>
        <a:srgbClr val="002D6E"/>
      </a:folHlink>
    </a:clrScheme>
    <a:fontScheme name="Caverion 2020">
      <a:majorFont>
        <a:latin typeface="Cairo SemiBold"/>
        <a:ea typeface=""/>
        <a:cs typeface=""/>
      </a:majorFont>
      <a:minorFont>
        <a:latin typeface="Cai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  <a:custClrLst>
    <a:custClr>
      <a:srgbClr val="FF6400"/>
    </a:custClr>
    <a:custClr>
      <a:srgbClr val="FFA000"/>
    </a:custClr>
    <a:custClr>
      <a:srgbClr val="BE2D78"/>
    </a:custClr>
    <a:custClr>
      <a:srgbClr val="F54373"/>
    </a:custClr>
  </a:custClrLst>
  <a:extLst>
    <a:ext uri="{05A4C25C-085E-4340-85A3-A5531E510DB2}">
      <thm15:themeFamily xmlns:thm15="http://schemas.microsoft.com/office/thememl/2012/main" name="Presentation1" id="{F783DF7F-E4F2-466D-8C6F-7ADFD5DDA446}" vid="{3B4FDDE5-BEA4-4585-ACFD-52FDA5514D9A}"/>
    </a:ext>
  </a:extLst>
</a:theme>
</file>

<file path=ppt/theme/theme2.xml><?xml version="1.0" encoding="utf-8"?>
<a:theme xmlns:a="http://schemas.openxmlformats.org/drawingml/2006/main" name="Office Theme">
  <a:themeElements>
    <a:clrScheme name="CAVERION final">
      <a:dk1>
        <a:srgbClr val="000000"/>
      </a:dk1>
      <a:lt1>
        <a:srgbClr val="FFFFFF"/>
      </a:lt1>
      <a:dk2>
        <a:srgbClr val="008F3C"/>
      </a:dk2>
      <a:lt2>
        <a:srgbClr val="FFF5F2"/>
      </a:lt2>
      <a:accent1>
        <a:srgbClr val="002D6E"/>
      </a:accent1>
      <a:accent2>
        <a:srgbClr val="0073BE"/>
      </a:accent2>
      <a:accent3>
        <a:srgbClr val="46BCAF"/>
      </a:accent3>
      <a:accent4>
        <a:srgbClr val="B4D200"/>
      </a:accent4>
      <a:accent5>
        <a:srgbClr val="FF9D00"/>
      </a:accent5>
      <a:accent6>
        <a:srgbClr val="F54373"/>
      </a:accent6>
      <a:hlink>
        <a:srgbClr val="002D6E"/>
      </a:hlink>
      <a:folHlink>
        <a:srgbClr val="002D6E"/>
      </a:folHlink>
    </a:clrScheme>
    <a:fontScheme name="Caverion 2020">
      <a:majorFont>
        <a:latin typeface="Cairo SemiBold"/>
        <a:ea typeface=""/>
        <a:cs typeface=""/>
      </a:majorFont>
      <a:minorFont>
        <a:latin typeface="Cai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AVERION final">
      <a:dk1>
        <a:srgbClr val="000000"/>
      </a:dk1>
      <a:lt1>
        <a:srgbClr val="FFFFFF"/>
      </a:lt1>
      <a:dk2>
        <a:srgbClr val="008F3C"/>
      </a:dk2>
      <a:lt2>
        <a:srgbClr val="FFF5F2"/>
      </a:lt2>
      <a:accent1>
        <a:srgbClr val="002D6E"/>
      </a:accent1>
      <a:accent2>
        <a:srgbClr val="0073BE"/>
      </a:accent2>
      <a:accent3>
        <a:srgbClr val="46BCAF"/>
      </a:accent3>
      <a:accent4>
        <a:srgbClr val="B4D200"/>
      </a:accent4>
      <a:accent5>
        <a:srgbClr val="FF9D00"/>
      </a:accent5>
      <a:accent6>
        <a:srgbClr val="F54373"/>
      </a:accent6>
      <a:hlink>
        <a:srgbClr val="002D6E"/>
      </a:hlink>
      <a:folHlink>
        <a:srgbClr val="002D6E"/>
      </a:folHlink>
    </a:clrScheme>
    <a:fontScheme name="Caverion 2020">
      <a:majorFont>
        <a:latin typeface="Cairo SemiBold"/>
        <a:ea typeface=""/>
        <a:cs typeface=""/>
      </a:majorFont>
      <a:minorFont>
        <a:latin typeface="Cai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FFEA7016BA1448263D96B95A255E9" ma:contentTypeVersion="16" ma:contentTypeDescription="Create a new document." ma:contentTypeScope="" ma:versionID="20fffe48c2d5fbb7dbbcf61c9235b92d">
  <xsd:schema xmlns:xsd="http://www.w3.org/2001/XMLSchema" xmlns:xs="http://www.w3.org/2001/XMLSchema" xmlns:p="http://schemas.microsoft.com/office/2006/metadata/properties" xmlns:ns2="499f86b7-fda4-4c71-9e76-0f9827009dbb" xmlns:ns3="358fe3cf-553c-494b-b0a9-9f52090c999e" xmlns:ns4="703dd0ec-51f7-444b-bd6b-8ea56ab5f164" targetNamespace="http://schemas.microsoft.com/office/2006/metadata/properties" ma:root="true" ma:fieldsID="1f457872aa1256c8f427e2d8b42504b3" ns2:_="" ns3:_="" ns4:_="">
    <xsd:import namespace="499f86b7-fda4-4c71-9e76-0f9827009dbb"/>
    <xsd:import namespace="358fe3cf-553c-494b-b0a9-9f52090c999e"/>
    <xsd:import namespace="703dd0ec-51f7-444b-bd6b-8ea56ab5f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ertifika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f86b7-fda4-4c71-9e76-0f9827009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0988e3-1b03-43eb-bb62-abd0136c6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ertifikat" ma:index="21" nillable="true" ma:displayName="Certifikat" ma:format="Dropdown" ma:internalName="Certifikat">
      <xsd:simpleType>
        <xsd:restriction base="dms:Choice">
          <xsd:enumeration value="9001"/>
          <xsd:enumeration value="14001"/>
          <xsd:enumeration value="45001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fe3cf-553c-494b-b0a9-9f52090c99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dd0ec-51f7-444b-bd6b-8ea56ab5f1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bb948a4-f453-41fd-8384-7bda78dbce8f}" ma:internalName="TaxCatchAll" ma:showField="CatchAllData" ma:web="358fe3cf-553c-494b-b0a9-9f52090c99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dd0ec-51f7-444b-bd6b-8ea56ab5f164" xsi:nil="true"/>
    <lcf76f155ced4ddcb4097134ff3c332f xmlns="499f86b7-fda4-4c71-9e76-0f9827009dbb">
      <Terms xmlns="http://schemas.microsoft.com/office/infopath/2007/PartnerControls"/>
    </lcf76f155ced4ddcb4097134ff3c332f>
    <Certifikat xmlns="499f86b7-fda4-4c71-9e76-0f9827009dbb" xsi:nil="true"/>
    <SharedWithUsers xmlns="358fe3cf-553c-494b-b0a9-9f52090c999e">
      <UserInfo>
        <DisplayName>Uno Lundberg</DisplayName>
        <AccountId>131</AccountId>
        <AccountType/>
      </UserInfo>
      <UserInfo>
        <DisplayName>Camilla Slunge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A22719-2E8C-4D9F-9483-2DF1ED9C8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9f86b7-fda4-4c71-9e76-0f9827009dbb"/>
    <ds:schemaRef ds:uri="358fe3cf-553c-494b-b0a9-9f52090c999e"/>
    <ds:schemaRef ds:uri="703dd0ec-51f7-444b-bd6b-8ea56ab5f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03E173-F42E-4025-AC2E-0E3B50B89173}">
  <ds:schemaRefs>
    <ds:schemaRef ds:uri="358fe3cf-553c-494b-b0a9-9f52090c999e"/>
    <ds:schemaRef ds:uri="499f86b7-fda4-4c71-9e76-0f9827009dbb"/>
    <ds:schemaRef ds:uri="703dd0ec-51f7-444b-bd6b-8ea56ab5f1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514796-29C9-411D-ACC5-23C7B618DD8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8e8b0a9-d31e-4c01-8478-c339e5863530}" enabled="1" method="Standard" siteId="{36e1a4fe-f9b7-4356-a5c4-5d6b2e8578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caverion_powerpoint plain</Template>
  <TotalTime>0</TotalTime>
  <Words>439</Words>
  <Application>Microsoft Office PowerPoint</Application>
  <PresentationFormat>A4 (210 x 297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Cairo</vt:lpstr>
      <vt:lpstr>Cairo SemiBold</vt:lpstr>
      <vt:lpstr>Caverion</vt:lpstr>
      <vt:lpstr>PowerPoint-presentation</vt:lpstr>
      <vt:lpstr>Caverion sustainability KPIs – Sweden status</vt:lpstr>
      <vt:lpstr>Caverion Sweden carbon footprint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figures Sweden 2022</dc:title>
  <dc:creator>Lattunen Joona</dc:creator>
  <cp:lastModifiedBy>Helen Ottran</cp:lastModifiedBy>
  <cp:revision>10</cp:revision>
  <dcterms:created xsi:type="dcterms:W3CDTF">2023-03-09T11:20:00Z</dcterms:created>
  <dcterms:modified xsi:type="dcterms:W3CDTF">2024-05-06T06:33:18Z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0x010100050FFEA7016BA1448263D96B95A255E9</vt:lpwstr>
  </property>
  <property fmtid="{D5CDD505-2E9C-101B-9397-08002B2CF9AE}" pid="3" name="MediaServiceImageTags">
    <vt:lpwstr/>
  </property>
</Properties>
</file>